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7" r:id="rId2"/>
    <p:sldId id="258" r:id="rId3"/>
    <p:sldId id="260" r:id="rId4"/>
    <p:sldId id="259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CE4D21-3FFF-45A8-9744-7F1A7E744189}">
  <a:tblStyle styleId="{7DCE4D21-3FFF-45A8-9744-7F1A7E7441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019F70-3FDA-49E8-99CE-C53F5A5D73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napToGrid="0">
      <p:cViewPr varScale="1">
        <p:scale>
          <a:sx n="94" d="100"/>
          <a:sy n="94" d="100"/>
        </p:scale>
        <p:origin x="6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924F92-2D7A-A33B-056C-827CFA7592A1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2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7871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4825" y="445025"/>
            <a:ext cx="757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 b="1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2800"/>
              <a:buFont typeface="Nunito"/>
              <a:buNone/>
              <a:defRPr sz="2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800"/>
              <a:buFont typeface="Nunito"/>
              <a:buChar char="●"/>
              <a:defRPr sz="1800"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○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■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●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○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■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●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○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D98"/>
              </a:buClr>
              <a:buSzPts val="1400"/>
              <a:buFont typeface="Nunito"/>
              <a:buChar char="■"/>
              <a:defRPr>
                <a:solidFill>
                  <a:srgbClr val="003D98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 dirty="0"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5">
            <a:alphaModFix/>
          </a:blip>
          <a:srcRect l="18378" t="9717" r="18378" b="9709"/>
          <a:stretch/>
        </p:blipFill>
        <p:spPr>
          <a:xfrm>
            <a:off x="0" y="0"/>
            <a:ext cx="1093300" cy="1392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DC814ADC-00D4-7A80-54DC-E1B153D8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"/>
            <a:ext cx="9144000" cy="5141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5BC2FE-6F54-423E-115B-E7D51C2504AA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BE5588AB-28C5-9993-B60A-5A7EF7114AE4}"/>
              </a:ext>
            </a:extLst>
          </p:cNvPr>
          <p:cNvSpPr txBox="1"/>
          <p:nvPr/>
        </p:nvSpPr>
        <p:spPr>
          <a:xfrm>
            <a:off x="386861" y="723481"/>
            <a:ext cx="37982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a-ES" sz="3200" b="1" dirty="0">
                <a:latin typeface="Georgia" panose="02040502050405020303" pitchFamily="18" charset="0"/>
              </a:rPr>
              <a:t>Campus</a:t>
            </a:r>
          </a:p>
          <a:p>
            <a:pPr algn="l"/>
            <a:r>
              <a:rPr lang="ca-ES" sz="3200" b="1" dirty="0">
                <a:latin typeface="Georgia" panose="02040502050405020303" pitchFamily="18" charset="0"/>
              </a:rPr>
              <a:t>d’Estiu de</a:t>
            </a:r>
          </a:p>
          <a:p>
            <a:pPr algn="l"/>
            <a:r>
              <a:rPr lang="ca-ES" sz="3200" b="1" dirty="0">
                <a:latin typeface="Georgia" panose="02040502050405020303" pitchFamily="18" charset="0"/>
              </a:rPr>
              <a:t>Màgia i</a:t>
            </a:r>
          </a:p>
          <a:p>
            <a:pPr algn="l"/>
            <a:r>
              <a:rPr lang="ca-ES" sz="3200" b="1" dirty="0">
                <a:latin typeface="Georgia" panose="02040502050405020303" pitchFamily="18" charset="0"/>
              </a:rPr>
              <a:t>Ciència 2024</a:t>
            </a:r>
          </a:p>
          <a:p>
            <a:pPr algn="l"/>
            <a:endParaRPr lang="ca-ES" sz="3200" b="1" dirty="0">
              <a:latin typeface="Georgia" panose="02040502050405020303" pitchFamily="18" charset="0"/>
            </a:endParaRPr>
          </a:p>
          <a:p>
            <a:pPr algn="l"/>
            <a:r>
              <a:rPr lang="ca-ES" sz="1600" b="1" dirty="0">
                <a:latin typeface="Georgia" panose="02040502050405020303" pitchFamily="18" charset="0"/>
              </a:rPr>
              <a:t>#cemc24</a:t>
            </a:r>
            <a:endParaRPr lang="ca-ES" sz="3200" b="1" dirty="0">
              <a:latin typeface="Georgia" panose="02040502050405020303" pitchFamily="18" charset="0"/>
            </a:endParaRP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3C64E4C1-D1A4-7EDB-0A91-6D398573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499025"/>
            <a:ext cx="1442720" cy="560745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37BB9ECE-0A95-876D-0BF8-F2AE27C0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26551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Xarxes socials</a:t>
            </a:r>
          </a:p>
        </p:txBody>
      </p:sp>
      <p:pic>
        <p:nvPicPr>
          <p:cNvPr id="8194" name="Picture 2" descr="Circle x logo: Más de 24,447 ilustraciones y dibujos de stock con licencia  libres de regalías | Shutterstock">
            <a:extLst>
              <a:ext uri="{FF2B5EF4-FFF2-40B4-BE49-F238E27FC236}">
                <a16:creationId xmlns:a16="http://schemas.microsoft.com/office/drawing/2014/main" id="{094C98C5-B7D6-26BE-01F9-85F52EC6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" y="1087120"/>
            <a:ext cx="1056640" cy="10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D5C1400E-BE91-4265-86A9-E63744E4C655}"/>
              </a:ext>
            </a:extLst>
          </p:cNvPr>
          <p:cNvSpPr txBox="1"/>
          <p:nvPr/>
        </p:nvSpPr>
        <p:spPr>
          <a:xfrm>
            <a:off x="1361440" y="1353830"/>
            <a:ext cx="29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+mj-lt"/>
              </a:rPr>
              <a:t>@c4dudg</a:t>
            </a:r>
          </a:p>
          <a:p>
            <a:r>
              <a:rPr lang="ca-ES" dirty="0">
                <a:latin typeface="+mj-lt"/>
              </a:rPr>
              <a:t>@magsci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44E2E868-38CC-E8E6-7549-71B420EE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061" y="2175437"/>
            <a:ext cx="4578387" cy="1633092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2BEC0652-E389-3A1A-564F-41E2ADA66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10" y="2409694"/>
            <a:ext cx="641359" cy="641359"/>
          </a:xfrm>
          <a:prstGeom prst="rect">
            <a:avLst/>
          </a:prstGeom>
        </p:spPr>
      </p:pic>
      <p:sp>
        <p:nvSpPr>
          <p:cNvPr id="14" name="QuadreDeText 13">
            <a:extLst>
              <a:ext uri="{FF2B5EF4-FFF2-40B4-BE49-F238E27FC236}">
                <a16:creationId xmlns:a16="http://schemas.microsoft.com/office/drawing/2014/main" id="{A9F2B25E-8A6A-2285-5629-65FF264789C4}"/>
              </a:ext>
            </a:extLst>
          </p:cNvPr>
          <p:cNvSpPr txBox="1"/>
          <p:nvPr/>
        </p:nvSpPr>
        <p:spPr>
          <a:xfrm>
            <a:off x="1378675" y="2468763"/>
            <a:ext cx="29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+mj-lt"/>
              </a:rPr>
              <a:t>@c4dudg</a:t>
            </a:r>
          </a:p>
          <a:p>
            <a:r>
              <a:rPr lang="ca-ES" dirty="0">
                <a:latin typeface="+mj-lt"/>
              </a:rPr>
              <a:t>@magsci.eu</a:t>
            </a:r>
          </a:p>
        </p:txBody>
      </p:sp>
      <p:pic>
        <p:nvPicPr>
          <p:cNvPr id="16" name="Imatge 15">
            <a:extLst>
              <a:ext uri="{FF2B5EF4-FFF2-40B4-BE49-F238E27FC236}">
                <a16:creationId xmlns:a16="http://schemas.microsoft.com/office/drawing/2014/main" id="{D0780955-F68C-5F44-EE8D-1311C90CA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10" y="3593740"/>
            <a:ext cx="640800" cy="640800"/>
          </a:xfrm>
          <a:prstGeom prst="rect">
            <a:avLst/>
          </a:prstGeom>
        </p:spPr>
      </p:pic>
      <p:sp>
        <p:nvSpPr>
          <p:cNvPr id="17" name="QuadreDeText 16">
            <a:extLst>
              <a:ext uri="{FF2B5EF4-FFF2-40B4-BE49-F238E27FC236}">
                <a16:creationId xmlns:a16="http://schemas.microsoft.com/office/drawing/2014/main" id="{53CB1F30-EBC5-50D4-5654-2A5E4E80CC18}"/>
              </a:ext>
            </a:extLst>
          </p:cNvPr>
          <p:cNvSpPr txBox="1"/>
          <p:nvPr/>
        </p:nvSpPr>
        <p:spPr>
          <a:xfrm>
            <a:off x="1361440" y="3760251"/>
            <a:ext cx="294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+mj-lt"/>
              </a:rPr>
              <a:t>magsci.eu</a:t>
            </a:r>
          </a:p>
        </p:txBody>
      </p:sp>
      <p:pic>
        <p:nvPicPr>
          <p:cNvPr id="18" name="Imatge 17">
            <a:extLst>
              <a:ext uri="{FF2B5EF4-FFF2-40B4-BE49-F238E27FC236}">
                <a16:creationId xmlns:a16="http://schemas.microsoft.com/office/drawing/2014/main" id="{25254106-D9FC-9132-B22E-193C86053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Xarxes socials</a:t>
            </a: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61304F6D-5528-001F-F34E-B29EA0B3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" y="1005062"/>
            <a:ext cx="5864034" cy="4038108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F4541A3F-75B2-F44F-8D6D-B56DAD405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883" y="1005062"/>
            <a:ext cx="1593373" cy="4038108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88D92E20-0E66-1AD3-9475-1A8A4FF3E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Varietats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8A4F0D7E-C8AE-886E-AAF3-B4A8D10E08C5}"/>
              </a:ext>
            </a:extLst>
          </p:cNvPr>
          <p:cNvSpPr txBox="1"/>
          <p:nvPr/>
        </p:nvSpPr>
        <p:spPr>
          <a:xfrm>
            <a:off x="619760" y="1283384"/>
            <a:ext cx="5008880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Telèfons mòbils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Entre 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Àpats</a:t>
            </a:r>
          </a:p>
        </p:txBody>
      </p:sp>
      <p:pic>
        <p:nvPicPr>
          <p:cNvPr id="10242" name="Picture 2" descr="APM? - 3Cat">
            <a:extLst>
              <a:ext uri="{FF2B5EF4-FFF2-40B4-BE49-F238E27FC236}">
                <a16:creationId xmlns:a16="http://schemas.microsoft.com/office/drawing/2014/main" id="{F8C2BE44-2850-8F65-C987-1C48C2E2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00222"/>
            <a:ext cx="3223260" cy="322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F6482693-F79B-3C75-AC56-B18B17E9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1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DC814ADC-00D4-7A80-54DC-E1B153D8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"/>
            <a:ext cx="9144000" cy="5141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5BC2FE-6F54-423E-115B-E7D51C2504A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BE5588AB-28C5-9993-B60A-5A7EF7114AE4}"/>
              </a:ext>
            </a:extLst>
          </p:cNvPr>
          <p:cNvSpPr txBox="1"/>
          <p:nvPr/>
        </p:nvSpPr>
        <p:spPr>
          <a:xfrm>
            <a:off x="0" y="191003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8000" b="1" dirty="0">
                <a:latin typeface="Georgia" panose="02040502050405020303" pitchFamily="18" charset="0"/>
              </a:rPr>
              <a:t>BENVIGUTS!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3C64E4C1-D1A4-7EDB-0A91-6D398573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499025"/>
            <a:ext cx="1442720" cy="560745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37BB9ECE-0A95-876D-0BF8-F2AE27C0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4265510"/>
            <a:ext cx="554942" cy="794260"/>
          </a:xfrm>
          <a:prstGeom prst="rect">
            <a:avLst/>
          </a:prstGeom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C2FD2B70-8E3A-9DF3-1106-2E233D4831EF}"/>
              </a:ext>
            </a:extLst>
          </p:cNvPr>
          <p:cNvSpPr txBox="1"/>
          <p:nvPr/>
        </p:nvSpPr>
        <p:spPr>
          <a:xfrm>
            <a:off x="0" y="318434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800" b="1" dirty="0">
                <a:latin typeface="Georgia" panose="02040502050405020303" pitchFamily="18" charset="0"/>
              </a:rPr>
              <a:t>#cemc24</a:t>
            </a:r>
          </a:p>
        </p:txBody>
      </p:sp>
    </p:spTree>
    <p:extLst>
      <p:ext uri="{BB962C8B-B14F-4D97-AF65-F5344CB8AC3E}">
        <p14:creationId xmlns:p14="http://schemas.microsoft.com/office/powerpoint/2010/main" val="20036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164EEE41-3895-3F3B-A264-8F60F0E45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4C519E-C861-2871-D822-FD6D3284E7B9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Presentació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5C50BE3-A998-FF1E-61D7-7D846877A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D4682769-71CE-14E9-20FB-D06239A031AA}"/>
              </a:ext>
            </a:extLst>
          </p:cNvPr>
          <p:cNvSpPr txBox="1"/>
          <p:nvPr/>
        </p:nvSpPr>
        <p:spPr>
          <a:xfrm>
            <a:off x="305871" y="1005842"/>
            <a:ext cx="7296869" cy="387798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 fontAlgn="base"/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Codirectors:</a:t>
            </a:r>
          </a:p>
          <a:p>
            <a:pPr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Miquel Duran, professor de química física de la UdG</a:t>
            </a:r>
          </a:p>
          <a:p>
            <a:pPr lvl="4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Fernando Blasco, professor de matemàtica aplicada de la UPM</a:t>
            </a:r>
          </a:p>
          <a:p>
            <a:pPr algn="l" fontAlgn="base"/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Coordinadors i </a:t>
            </a:r>
            <a:r>
              <a:rPr lang="ca-ES" b="1" u="sng" dirty="0" err="1">
                <a:solidFill>
                  <a:schemeClr val="tx1"/>
                </a:solidFill>
                <a:latin typeface="Georgia" panose="02040502050405020303" pitchFamily="18" charset="0"/>
              </a:rPr>
              <a:t>coorganitzadors</a:t>
            </a:r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: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Carles Alcaide, estudiant de màster en química de la UdG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Joan 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Grèbol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, doctorand en química de la UdG i del DIPC</a:t>
            </a:r>
          </a:p>
          <a:p>
            <a:pPr algn="l" fontAlgn="base"/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Supervisió: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Sílvia Simon, professora de química física de la UdG i directora de la @c4dudg</a:t>
            </a:r>
          </a:p>
          <a:p>
            <a:pPr algn="l" fontAlgn="base"/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Professors júnior: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Arnau 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Güibes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, estudiant del doble grau d’enginyeria i ADE de la UdG</a:t>
            </a:r>
          </a:p>
          <a:p>
            <a:pPr lvl="2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Carla Casals, estudiant del grau d’enginyeria de sistemes aeroespacials de la UPC</a:t>
            </a:r>
          </a:p>
          <a:p>
            <a:pPr lvl="2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Pau 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Corney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, estudiant de màster en biotecnologia de la UAB</a:t>
            </a:r>
          </a:p>
          <a:p>
            <a:pPr lvl="2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Mireia Serrat, estudiant del grau de química de la UdG</a:t>
            </a:r>
          </a:p>
          <a:p>
            <a:pPr lvl="2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Eloi León, estudiant del grau de química de la UdG</a:t>
            </a:r>
          </a:p>
          <a:p>
            <a:pPr lvl="2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Io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 Molist, estudiant del grau de ciències ambientals de la UdG</a:t>
            </a:r>
          </a:p>
          <a:p>
            <a:pPr algn="l" fontAlgn="base"/>
            <a:r>
              <a:rPr lang="ca-ES" b="1" u="sng" dirty="0">
                <a:solidFill>
                  <a:schemeClr val="tx1"/>
                </a:solidFill>
                <a:latin typeface="Georgia" panose="02040502050405020303" pitchFamily="18" charset="0"/>
              </a:rPr>
              <a:t>Col·laboradors: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Josep Duran, professor de química inorgànica de la UdG</a:t>
            </a:r>
          </a:p>
          <a:p>
            <a:pPr algn="l" fontAlgn="base"/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	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Aythami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 Soto, químic, </a:t>
            </a:r>
            <a:r>
              <a:rPr lang="ca-ES" dirty="0" err="1">
                <a:solidFill>
                  <a:schemeClr val="tx1"/>
                </a:solidFill>
                <a:latin typeface="Georgia" panose="02040502050405020303" pitchFamily="18" charset="0"/>
              </a:rPr>
              <a:t>youtuber</a:t>
            </a:r>
            <a:r>
              <a:rPr lang="ca-ES" dirty="0">
                <a:solidFill>
                  <a:schemeClr val="tx1"/>
                </a:solidFill>
                <a:latin typeface="Georgia" panose="02040502050405020303" pitchFamily="18" charset="0"/>
              </a:rPr>
              <a:t> divulgador i doctorand de la UdG</a:t>
            </a:r>
          </a:p>
        </p:txBody>
      </p:sp>
    </p:spTree>
    <p:extLst>
      <p:ext uri="{BB962C8B-B14F-4D97-AF65-F5344CB8AC3E}">
        <p14:creationId xmlns:p14="http://schemas.microsoft.com/office/powerpoint/2010/main" val="152838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644C2AE4-98B3-E371-8921-62382EEE5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85AD9-7F92-A3DE-AB5A-16D71DC03F8A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Presentació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94456C6-193B-7AA1-FC4E-2CFE9DD8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60A8738D-81A0-D5A2-AF6C-843A6425928F}"/>
              </a:ext>
            </a:extLst>
          </p:cNvPr>
          <p:cNvSpPr txBox="1"/>
          <p:nvPr/>
        </p:nvSpPr>
        <p:spPr>
          <a:xfrm>
            <a:off x="568960" y="2057678"/>
            <a:ext cx="6776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dirty="0">
                <a:latin typeface="Georgia" panose="02040502050405020303" pitchFamily="18" charset="0"/>
              </a:rPr>
              <a:t>Dr. Miquel Duran </a:t>
            </a:r>
            <a:r>
              <a:rPr lang="ca-ES" sz="2400" b="1" dirty="0" err="1">
                <a:latin typeface="Georgia" panose="02040502050405020303" pitchFamily="18" charset="0"/>
              </a:rPr>
              <a:t>Portas</a:t>
            </a:r>
            <a:endParaRPr lang="ca-ES" sz="2400" b="1" dirty="0">
              <a:latin typeface="Georgia" panose="02040502050405020303" pitchFamily="18" charset="0"/>
            </a:endParaRPr>
          </a:p>
          <a:p>
            <a:endParaRPr lang="ca-ES" sz="2400" b="1" dirty="0">
              <a:latin typeface="Georgia" panose="02040502050405020303" pitchFamily="18" charset="0"/>
            </a:endParaRPr>
          </a:p>
          <a:p>
            <a:r>
              <a:rPr lang="ca-ES" sz="1800" i="1" dirty="0">
                <a:latin typeface="Georgia" panose="02040502050405020303" pitchFamily="18" charset="0"/>
              </a:rPr>
              <a:t>Codirector del Campus d’Estiu de Màgia i Ciència</a:t>
            </a:r>
          </a:p>
        </p:txBody>
      </p:sp>
    </p:spTree>
    <p:extLst>
      <p:ext uri="{BB962C8B-B14F-4D97-AF65-F5344CB8AC3E}">
        <p14:creationId xmlns:p14="http://schemas.microsoft.com/office/powerpoint/2010/main" val="407917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644C2AE4-98B3-E371-8921-62382EEE5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85AD9-7F92-A3DE-AB5A-16D71DC03F8A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Presentació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94456C6-193B-7AA1-FC4E-2CFE9DD8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60A8738D-81A0-D5A2-AF6C-843A6425928F}"/>
              </a:ext>
            </a:extLst>
          </p:cNvPr>
          <p:cNvSpPr txBox="1"/>
          <p:nvPr/>
        </p:nvSpPr>
        <p:spPr>
          <a:xfrm>
            <a:off x="568960" y="2057678"/>
            <a:ext cx="6776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b="1" dirty="0">
                <a:latin typeface="Georgia" panose="02040502050405020303" pitchFamily="18" charset="0"/>
              </a:rPr>
              <a:t>Dra. Mònica Iglesias Juncà</a:t>
            </a:r>
          </a:p>
          <a:p>
            <a:endParaRPr lang="ca-ES" sz="2400" b="1" dirty="0">
              <a:latin typeface="Georgia" panose="02040502050405020303" pitchFamily="18" charset="0"/>
            </a:endParaRPr>
          </a:p>
          <a:p>
            <a:r>
              <a:rPr lang="ca-ES" sz="1800" i="1" dirty="0">
                <a:latin typeface="Georgia" panose="02040502050405020303" pitchFamily="18" charset="0"/>
              </a:rPr>
              <a:t>Degana de la Facultat de Ciències</a:t>
            </a:r>
          </a:p>
        </p:txBody>
      </p:sp>
    </p:spTree>
    <p:extLst>
      <p:ext uri="{BB962C8B-B14F-4D97-AF65-F5344CB8AC3E}">
        <p14:creationId xmlns:p14="http://schemas.microsoft.com/office/powerpoint/2010/main" val="220972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644C2AE4-98B3-E371-8921-62382EEE5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885AD9-7F92-A3DE-AB5A-16D71DC03F8A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Horari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E44AEDCF-81DC-D883-A0A9-9E9C00FC4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16" y="946747"/>
            <a:ext cx="9144000" cy="3900246"/>
          </a:xfrm>
          <a:prstGeom prst="rect">
            <a:avLst/>
          </a:prstGeom>
        </p:spPr>
      </p:pic>
      <p:pic>
        <p:nvPicPr>
          <p:cNvPr id="4" name="Imatge 3">
            <a:extLst>
              <a:ext uri="{FF2B5EF4-FFF2-40B4-BE49-F238E27FC236}">
                <a16:creationId xmlns:a16="http://schemas.microsoft.com/office/drawing/2014/main" id="{494456C6-193B-7AA1-FC4E-2CFE9DD83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  <p:sp>
        <p:nvSpPr>
          <p:cNvPr id="8" name="Creu 7">
            <a:extLst>
              <a:ext uri="{FF2B5EF4-FFF2-40B4-BE49-F238E27FC236}">
                <a16:creationId xmlns:a16="http://schemas.microsoft.com/office/drawing/2014/main" id="{9E361F0B-EB25-7CD8-2B7C-DCE6D8507377}"/>
              </a:ext>
            </a:extLst>
          </p:cNvPr>
          <p:cNvSpPr/>
          <p:nvPr/>
        </p:nvSpPr>
        <p:spPr>
          <a:xfrm rot="18767105">
            <a:off x="8158479" y="2066154"/>
            <a:ext cx="1080000" cy="1080000"/>
          </a:xfrm>
          <a:prstGeom prst="plus">
            <a:avLst>
              <a:gd name="adj" fmla="val 43815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227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c UdG » Narcís Monturiol">
            <a:extLst>
              <a:ext uri="{FF2B5EF4-FFF2-40B4-BE49-F238E27FC236}">
                <a16:creationId xmlns:a16="http://schemas.microsoft.com/office/drawing/2014/main" id="{519773FD-8F10-CA99-AEB8-696B41CD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560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1116989A-C3E9-8534-B5A7-54417F5BB152}"/>
              </a:ext>
            </a:extLst>
          </p:cNvPr>
          <p:cNvSpPr txBox="1"/>
          <p:nvPr/>
        </p:nvSpPr>
        <p:spPr>
          <a:xfrm>
            <a:off x="6781800" y="355600"/>
            <a:ext cx="24282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Georgia" panose="02040502050405020303" pitchFamily="18" charset="0"/>
              </a:rPr>
              <a:t>Entrada participants:</a:t>
            </a:r>
          </a:p>
          <a:p>
            <a:r>
              <a:rPr lang="ca-ES" dirty="0">
                <a:latin typeface="Georgia" panose="02040502050405020303" pitchFamily="18" charset="0"/>
              </a:rPr>
              <a:t>09:00</a:t>
            </a:r>
          </a:p>
          <a:p>
            <a:endParaRPr lang="ca-ES" dirty="0">
              <a:latin typeface="Georgia" panose="02040502050405020303" pitchFamily="18" charset="0"/>
            </a:endParaRPr>
          </a:p>
          <a:p>
            <a:r>
              <a:rPr lang="ca-ES" dirty="0">
                <a:latin typeface="Georgia" panose="02040502050405020303" pitchFamily="18" charset="0"/>
              </a:rPr>
              <a:t>Entrada pares:</a:t>
            </a:r>
          </a:p>
          <a:p>
            <a:r>
              <a:rPr lang="ca-ES" dirty="0">
                <a:latin typeface="Georgia" panose="02040502050405020303" pitchFamily="18" charset="0"/>
              </a:rPr>
              <a:t>11:45</a:t>
            </a:r>
          </a:p>
          <a:p>
            <a:endParaRPr lang="ca-ES" dirty="0">
              <a:latin typeface="Georgia" panose="02040502050405020303" pitchFamily="18" charset="0"/>
            </a:endParaRPr>
          </a:p>
          <a:p>
            <a:r>
              <a:rPr lang="ca-ES" dirty="0">
                <a:latin typeface="Georgia" panose="02040502050405020303" pitchFamily="18" charset="0"/>
              </a:rPr>
              <a:t>Inici cloenda:</a:t>
            </a:r>
          </a:p>
          <a:p>
            <a:r>
              <a:rPr lang="ca-ES" dirty="0">
                <a:latin typeface="Georgia" panose="02040502050405020303" pitchFamily="18" charset="0"/>
              </a:rPr>
              <a:t>12:00</a:t>
            </a:r>
          </a:p>
          <a:p>
            <a:endParaRPr lang="ca-ES" dirty="0">
              <a:latin typeface="Georgia" panose="02040502050405020303" pitchFamily="18" charset="0"/>
            </a:endParaRPr>
          </a:p>
          <a:p>
            <a:r>
              <a:rPr lang="ca-ES" dirty="0">
                <a:latin typeface="Georgia" panose="02040502050405020303" pitchFamily="18" charset="0"/>
              </a:rPr>
              <a:t>Finalització de la cloenda:</a:t>
            </a:r>
          </a:p>
          <a:p>
            <a:r>
              <a:rPr lang="ca-ES" dirty="0">
                <a:latin typeface="Georgia" panose="02040502050405020303" pitchFamily="18" charset="0"/>
              </a:rPr>
              <a:t>13:00 (aprox.)</a:t>
            </a:r>
          </a:p>
        </p:txBody>
      </p:sp>
      <p:sp>
        <p:nvSpPr>
          <p:cNvPr id="3" name="QuadreDeText 2">
            <a:extLst>
              <a:ext uri="{FF2B5EF4-FFF2-40B4-BE49-F238E27FC236}">
                <a16:creationId xmlns:a16="http://schemas.microsoft.com/office/drawing/2014/main" id="{0FE250CD-64B8-56B1-390C-82267EB1C2A2}"/>
              </a:ext>
            </a:extLst>
          </p:cNvPr>
          <p:cNvSpPr txBox="1"/>
          <p:nvPr/>
        </p:nvSpPr>
        <p:spPr>
          <a:xfrm>
            <a:off x="6781800" y="3200400"/>
            <a:ext cx="2255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800" b="1" dirty="0">
                <a:latin typeface="Georgia" panose="02040502050405020303" pitchFamily="18" charset="0"/>
              </a:rPr>
              <a:t>ÉS MOLT IMPORTANT LA PUNTUALITAT!!!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F4CB666-A9CF-F199-240D-2E6C06CAA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Material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D1EAB747-72F8-CDED-D870-C3F60B66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57" y="625598"/>
            <a:ext cx="6063246" cy="3221743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D91677F2-CCF0-CA34-8ED4-05900B55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38" y="3241801"/>
            <a:ext cx="3692917" cy="1726439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5A904D2C-C199-2021-0871-61CAC20A7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9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Normativa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D3FAA0B3-E3DB-82A6-49DB-46B79F528D74}"/>
              </a:ext>
            </a:extLst>
          </p:cNvPr>
          <p:cNvSpPr txBox="1"/>
          <p:nvPr/>
        </p:nvSpPr>
        <p:spPr>
          <a:xfrm>
            <a:off x="599440" y="1168400"/>
            <a:ext cx="5984240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Permetre compartir informació i idees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Llibertat d’expressió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Parlar amb respecte i educació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Generar sinèrgies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1800" dirty="0">
                <a:latin typeface="Georgia" panose="02040502050405020303" pitchFamily="18" charset="0"/>
              </a:rPr>
              <a:t>...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9ACB029-1DE0-E6CE-3576-E625AC1C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s Bicycle, bicycle cards, playing cards, HD phone wallpaper | Peakpx">
            <a:extLst>
              <a:ext uri="{FF2B5EF4-FFF2-40B4-BE49-F238E27FC236}">
                <a16:creationId xmlns:a16="http://schemas.microsoft.com/office/drawing/2014/main" id="{90097EA0-E32D-0555-4816-64328E1C1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8" r="23198"/>
          <a:stretch/>
        </p:blipFill>
        <p:spPr bwMode="auto">
          <a:xfrm rot="16200000">
            <a:off x="4146351" y="-4154366"/>
            <a:ext cx="843281" cy="91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E760B-61D3-2CBF-850E-934201052111}"/>
              </a:ext>
            </a:extLst>
          </p:cNvPr>
          <p:cNvSpPr/>
          <p:nvPr/>
        </p:nvSpPr>
        <p:spPr>
          <a:xfrm>
            <a:off x="0" y="0"/>
            <a:ext cx="9143999" cy="84328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Normativa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1D73E31E-25F9-DCD4-B19C-BBAD6488B46E}"/>
              </a:ext>
            </a:extLst>
          </p:cNvPr>
          <p:cNvSpPr txBox="1"/>
          <p:nvPr/>
        </p:nvSpPr>
        <p:spPr>
          <a:xfrm>
            <a:off x="3779520" y="2216388"/>
            <a:ext cx="35458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600" dirty="0">
                <a:latin typeface="Georgia" panose="02040502050405020303" pitchFamily="18" charset="0"/>
              </a:rPr>
              <a:t>La violència i l’assetjament per raó de sexe, gènere o sexualitat són pràctiques que atempten contra la dignitat i la integritat de les persones.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8B30AC08-00FE-4440-DA29-B0F92B919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6" y="800596"/>
            <a:ext cx="3405187" cy="483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28DBB18C-3C45-B132-D575-F8363610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60" y="4181900"/>
            <a:ext cx="554942" cy="7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896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315</Words>
  <Application>Microsoft Office PowerPoint</Application>
  <PresentationFormat>Presentació en pantalla (16:9)</PresentationFormat>
  <Paragraphs>68</Paragraphs>
  <Slides>13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13</vt:i4>
      </vt:variant>
    </vt:vector>
  </HeadingPairs>
  <TitlesOfParts>
    <vt:vector size="17" baseType="lpstr">
      <vt:lpstr>Nunito</vt:lpstr>
      <vt:lpstr>Arial</vt:lpstr>
      <vt:lpstr>Georgia</vt:lpstr>
      <vt:lpstr>Simple Light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Carles Alcaide Blaya</cp:lastModifiedBy>
  <cp:revision>7</cp:revision>
  <dcterms:modified xsi:type="dcterms:W3CDTF">2024-06-24T22:58:46Z</dcterms:modified>
</cp:coreProperties>
</file>